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2"/>
  </p:sldMasterIdLst>
  <p:notesMasterIdLst>
    <p:notesMasterId r:id="rId13"/>
  </p:notesMasterIdLst>
  <p:sldIdLst>
    <p:sldId id="275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6" r:id="rId12"/>
  </p:sldIdLst>
  <p:sldSz cx="14630400" cy="8229600"/>
  <p:notesSz cx="8229600" cy="14630400"/>
  <p:embeddedFontLs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Libre Baskerville" panose="02000000000000000000" pitchFamily="2" charset="0"/>
      <p:regular r:id="rId18"/>
      <p:bold r:id="rId19"/>
      <p:italic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E3D"/>
    <a:srgbClr val="9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.js/" TargetMode="External"/><Relationship Id="rId2" Type="http://schemas.openxmlformats.org/officeDocument/2006/relationships/hyperlink" Target="https://www.w3schools.io/npm-tutorials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ongodb.com/docs/" TargetMode="External"/><Relationship Id="rId4" Type="http://schemas.openxmlformats.org/officeDocument/2006/relationships/hyperlink" Target="https://ide.geeksforgeeks.org/online-nodejs-compil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14337030" cy="18224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02167" y="2162810"/>
            <a:ext cx="11260904" cy="19519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Mini Project (KCA353)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Session 2024-25</a:t>
            </a:r>
          </a:p>
          <a:p>
            <a:endParaRPr 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3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3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3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062845" y="5039700"/>
            <a:ext cx="4274185" cy="2590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Project Supervisor: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Vipin Kumar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Associate Professor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14630" y="5307329"/>
            <a:ext cx="7100570" cy="3098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IN" sz="3500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Team Members:</a:t>
            </a:r>
          </a:p>
          <a:p>
            <a:r>
              <a:rPr lang="en-US" altLang="en-IN" sz="3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Rashmi Mishra-2300290140137</a:t>
            </a:r>
          </a:p>
          <a:p>
            <a:r>
              <a:rPr lang="en-US" altLang="en-IN" sz="3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Rashi Vishnoi-2300290140136</a:t>
            </a:r>
          </a:p>
          <a:p>
            <a:r>
              <a:rPr lang="en-US" altLang="en-IN" sz="3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Ravi Singh-2300290140138</a:t>
            </a:r>
          </a:p>
          <a:p>
            <a:r>
              <a:rPr lang="en-US" altLang="en-IN" sz="3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Ryan Goyal-2300290140151</a:t>
            </a:r>
          </a:p>
          <a:p>
            <a:pPr algn="just"/>
            <a:endParaRPr lang="en-US" altLang="en-IN" sz="35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82651" y="246479"/>
            <a:ext cx="7315200" cy="1365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References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A8D9D36-061D-51D9-C4BE-A768FEE07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93" y="1611729"/>
            <a:ext cx="1401708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npm on W3Schools: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npm Tutorial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 - A comprehensive guide to managing packages on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and JavaScript using npm.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rgbClr val="0563C1"/>
              </a:solidFill>
              <a:latin typeface="DM Sans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on GeeksforGeeks: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 Node.js Compiler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 - An online compiler to practice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coding.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5C4E3D"/>
              </a:solidFill>
              <a:effectLst/>
              <a:latin typeface="DM Sans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MongoDB Documentation: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MongoDB Official Documentation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 - Official documentation for                MongoDB, including guides, tutorials, and manuals.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rgbClr val="5C4E3D"/>
              </a:solidFill>
              <a:latin typeface="DM Sans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5C4E3D"/>
              </a:solidFill>
              <a:effectLst/>
              <a:latin typeface="DM Sans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5C4E3D"/>
                </a:solidFill>
                <a:effectLst/>
                <a:latin typeface="DM Sans" pitchFamily="2" charset="0"/>
              </a:rPr>
              <a:t>Udemy Course by Angela Yu: A comprehensive course by Dr. Angela Yu that covers HTML, CSS, JavaScript, Node.js, React, and more.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Project Hub: A Comprehensive Web Application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is a web application designed to streamline project management, enhance collaboration, and foster efficient workflows. Project Hub aims to provide a central platform for all aspects of project development, from ideation to completion.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370302"/>
            <a:ext cx="6333887" cy="656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Objective of the Project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5925" y="4342686"/>
            <a:ext cx="13158549" cy="6727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aims to address the challenges of modern project management by providing a comprehensive, user-friendly platform that streamlines workflows, enhances collaboration, and facilitates effective communication.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925" y="5251847"/>
            <a:ext cx="4246007" cy="2235875"/>
          </a:xfrm>
          <a:prstGeom prst="roundRect">
            <a:avLst>
              <a:gd name="adj" fmla="val 39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3810" y="5469731"/>
            <a:ext cx="3165396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Streamlined Workflows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3810" y="5924431"/>
            <a:ext cx="3810238" cy="1345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aims to simplify project workflows by providing tools for task management, scheduling, and progress tracking.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197" y="5251847"/>
            <a:ext cx="4246007" cy="2235875"/>
          </a:xfrm>
          <a:prstGeom prst="roundRect">
            <a:avLst>
              <a:gd name="adj" fmla="val 39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0081" y="5469731"/>
            <a:ext cx="3278862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Enhanced Collaboration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410081" y="5924431"/>
            <a:ext cx="3810238" cy="1009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encourages collaboration by enabling seamless communication, file sharing, and real-time updates.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8468" y="5251847"/>
            <a:ext cx="4246007" cy="2235875"/>
          </a:xfrm>
          <a:prstGeom prst="roundRect">
            <a:avLst>
              <a:gd name="adj" fmla="val 39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6352" y="5469731"/>
            <a:ext cx="3485436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Effective Communication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66352" y="5924431"/>
            <a:ext cx="3810238" cy="1345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facilitates clear and efficient communication among team members, reducing misunderstandings and delays.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278" y="473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92707" y="16653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leverages a combination of cutting-edge technologies to deliver a robust and scalable web application.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82278" y="26421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92707" y="3088481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React.js </a:t>
            </a:r>
            <a:r>
              <a:rPr lang="en-US" sz="1750" dirty="0">
                <a:solidFill>
                  <a:srgbClr val="5C4E3D"/>
                </a:solidFill>
                <a:latin typeface="DM Sans" pitchFamily="2" charset="0"/>
              </a:rPr>
              <a:t>is utilized for the frontend development, offering a responsive and interactive user interface. Its component-based architecture ensures modularity and reusability</a:t>
            </a:r>
            <a:r>
              <a:rPr lang="en-US" sz="1600" dirty="0"/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515713" y="25937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Back-end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025059" y="3092768"/>
            <a:ext cx="3978116" cy="190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Express.js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 used for the backend, providing efficient and scalable server-side logic. It utilizes a RESTful API for data communication.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349148" y="25240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Database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098316" y="2996444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used for the database, offering flexible and scalable data storage. It provides a document-oriented structure for efficient data retrieval and manipulation.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E5AAA6-C526-57DD-F915-4CE2DEACA4E4}"/>
              </a:ext>
            </a:extLst>
          </p:cNvPr>
          <p:cNvSpPr txBox="1"/>
          <p:nvPr/>
        </p:nvSpPr>
        <p:spPr>
          <a:xfrm>
            <a:off x="598025" y="6087762"/>
            <a:ext cx="4725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50" dirty="0">
                <a:solidFill>
                  <a:srgbClr val="5C4E3D"/>
                </a:solidFill>
                <a:latin typeface="DM Sans" pitchFamily="2" charset="0"/>
              </a:rPr>
              <a:t>JWT, or </a:t>
            </a:r>
            <a:r>
              <a:rPr lang="en-US" sz="1750" b="1" dirty="0">
                <a:solidFill>
                  <a:srgbClr val="5C4E3D"/>
                </a:solidFill>
                <a:latin typeface="DM Sans" pitchFamily="2" charset="0"/>
              </a:rPr>
              <a:t>JSON Web Token</a:t>
            </a:r>
            <a:r>
              <a:rPr lang="en-US" sz="1750" dirty="0">
                <a:solidFill>
                  <a:srgbClr val="5C4E3D"/>
                </a:solidFill>
                <a:latin typeface="DM Sans" pitchFamily="2" charset="0"/>
              </a:rPr>
              <a:t>, is a compact, URL-safe means of representing claims to be transferred between two parties. It's commonly used for authentication and information exchange in web applications.</a:t>
            </a:r>
          </a:p>
          <a:p>
            <a:pPr algn="ctr"/>
            <a:endParaRPr lang="en-IN" dirty="0">
              <a:solidFill>
                <a:srgbClr val="5C4E3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48884-4CBA-778C-12BC-D519E25C8DB1}"/>
              </a:ext>
            </a:extLst>
          </p:cNvPr>
          <p:cNvSpPr txBox="1"/>
          <p:nvPr/>
        </p:nvSpPr>
        <p:spPr>
          <a:xfrm>
            <a:off x="547148" y="5578526"/>
            <a:ext cx="4397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5C4E3D"/>
                </a:solidFill>
                <a:latin typeface="Libre Baskerville" panose="02000000000000000000" pitchFamily="2" charset="0"/>
              </a:rPr>
              <a:t>Authentication</a:t>
            </a:r>
            <a:endParaRPr lang="en-US" sz="2200" dirty="0">
              <a:latin typeface="Libre Baskerville" panose="02000000000000000000" pitchFamily="2" charset="0"/>
            </a:endParaRPr>
          </a:p>
          <a:p>
            <a:pPr algn="ctr"/>
            <a:endParaRPr lang="en-IN" sz="2200" dirty="0">
              <a:latin typeface="Libre Baskervill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17444-B7A4-74D6-4A80-5DDCA45D8C4F}"/>
              </a:ext>
            </a:extLst>
          </p:cNvPr>
          <p:cNvSpPr txBox="1"/>
          <p:nvPr/>
        </p:nvSpPr>
        <p:spPr>
          <a:xfrm>
            <a:off x="9991492" y="5637048"/>
            <a:ext cx="336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C4E3D"/>
                </a:solidFill>
                <a:latin typeface="Libre Baskerville" panose="02000000000000000000" pitchFamily="2" charset="0"/>
              </a:rPr>
              <a:t>Image Management</a:t>
            </a:r>
            <a:endParaRPr lang="en-US" sz="1800" dirty="0">
              <a:latin typeface="Libre Baskervill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D67AC-2B0D-52A3-0CF9-D470BBF7F88C}"/>
              </a:ext>
            </a:extLst>
          </p:cNvPr>
          <p:cNvSpPr txBox="1"/>
          <p:nvPr/>
        </p:nvSpPr>
        <p:spPr>
          <a:xfrm>
            <a:off x="9701561" y="6177776"/>
            <a:ext cx="4059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50" b="1" dirty="0">
                <a:solidFill>
                  <a:srgbClr val="5C4E3D"/>
                </a:solidFill>
                <a:latin typeface="DM Sans" pitchFamily="2" charset="0"/>
              </a:rPr>
              <a:t>Cloudinary</a:t>
            </a:r>
            <a:r>
              <a:rPr lang="en-US" sz="1750" dirty="0">
                <a:solidFill>
                  <a:srgbClr val="5C4E3D"/>
                </a:solidFill>
                <a:latin typeface="DM Sans" pitchFamily="2" charset="0"/>
              </a:rPr>
              <a:t> is a cloud-based platform that provides a comprehensive suite of tools for managing, transforming, optimizing, and delivering images and videos. </a:t>
            </a:r>
            <a:endParaRPr lang="en-IN" sz="1750" dirty="0">
              <a:solidFill>
                <a:srgbClr val="5C4E3D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911" y="660559"/>
            <a:ext cx="5934432" cy="590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Hardware Requirements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7911" y="1534716"/>
            <a:ext cx="7820978" cy="604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development environment requires a suitable hardware setup to ensure efficient performance and smooth workflow.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7911" y="2352199"/>
            <a:ext cx="7820978" cy="5216843"/>
          </a:xfrm>
          <a:prstGeom prst="roundRect">
            <a:avLst>
              <a:gd name="adj" fmla="val 15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5531" y="2359819"/>
            <a:ext cx="7805738" cy="54435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6344483" y="2480786"/>
            <a:ext cx="352115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Requirement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251162" y="2480786"/>
            <a:ext cx="352115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55531" y="2904173"/>
            <a:ext cx="7805738" cy="114919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344483" y="3025140"/>
            <a:ext cx="352115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Development Environment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51162" y="3025140"/>
            <a:ext cx="3521154" cy="907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modern laptop or desktop computer with a processor capable of handling intensive development tasks.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55531" y="4053364"/>
            <a:ext cx="7805738" cy="175402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6344483" y="4174331"/>
            <a:ext cx="352115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 Requirement 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51162" y="4174331"/>
            <a:ext cx="3521154" cy="1512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deploying a server-side application, a dedicated server with sufficient RAM, CPU, and storage is necessary. Cloud-based hosting services are also available.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55531" y="5807393"/>
            <a:ext cx="7805738" cy="175402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344483" y="5928360"/>
            <a:ext cx="3521154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 Requirement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251162" y="5928360"/>
            <a:ext cx="3521154" cy="1512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client-side application is designed to run on a variety of devices, including desktop computers, laptops, tablets, and smartphones. A reliable internet connection is necessary.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6194"/>
            <a:ext cx="682359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Software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60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requires a set of essential software tools and technologies to ensure successful development and deployment.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3469"/>
            <a:ext cx="28369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  Development Tools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56692" y="4524613"/>
            <a:ext cx="5881807" cy="1508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Studio Code (VS Code)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Git 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</a:rPr>
              <a:t>Figma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4966811"/>
            <a:ext cx="5881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409009"/>
            <a:ext cx="58818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43469"/>
            <a:ext cx="36578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Languages and Platforms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62424" y="4524613"/>
            <a:ext cx="5881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(Node.js, React.js, Express.js)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4966811"/>
            <a:ext cx="5881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62424" y="5409009"/>
            <a:ext cx="5881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62424" y="5851208"/>
            <a:ext cx="5881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 (NoSQL database)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206" y="719138"/>
            <a:ext cx="5220414" cy="652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Modules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7206" y="1684853"/>
            <a:ext cx="7682389" cy="668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is divided into distinct modules to ensure efficient development, maintenance, and scalability.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7206" y="2822853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2226" y="2901077"/>
            <a:ext cx="139660" cy="3132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895743" y="2822853"/>
            <a:ext cx="2656642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 Authentication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895743" y="3274338"/>
            <a:ext cx="3058358" cy="1336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authentication module handles user registration, login, and session management.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818" y="2822853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1168" y="2901077"/>
            <a:ext cx="193000" cy="3132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841355" y="2822853"/>
            <a:ext cx="2780109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Project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41355" y="3274338"/>
            <a:ext cx="3058358" cy="16704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management module provides functionalities for creating projects, assigning tasks, tracking progress, and managing deadlines.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206" y="5388412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5556" y="5466636"/>
            <a:ext cx="193000" cy="3132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895743" y="5388412"/>
            <a:ext cx="2634972" cy="326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Collaboration Tools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895743" y="5839897"/>
            <a:ext cx="3058358" cy="1336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collaboration tools module enables communication, file sharing, and real-time updates among team members.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2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Modules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3820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is divided into distinct modules to ensure efficient development, maintenance, and scalability.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74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9379" y="3159323"/>
            <a:ext cx="15180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074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564731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 management module handles data storage, retrieval, and manipulation, ensuring data integrity and security.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074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2243" y="3159323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074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 Interface (UI)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3564731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UI module focuses on creating a user-friendly and intuitive interface, enhancing user experience.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61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0566" y="5946219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8612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API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351627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API module provides a set of endpoints for communication between the frontend and backend, ensuring seamless data exchange.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703659"/>
            <a:ext cx="4948357" cy="618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106" y="1619012"/>
            <a:ext cx="7758589" cy="633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is a powerful web application designed to streamline project management, enhance collaboration, and foster efficient workflows.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2474833"/>
            <a:ext cx="494824" cy="4948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9106" y="3167539"/>
            <a:ext cx="2474119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User-Friendly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79106" y="3595449"/>
            <a:ext cx="3730823" cy="1266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features a user-friendly interface, making it easy for users to navigate and utilize the various functionalities.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752" y="2474833"/>
            <a:ext cx="494824" cy="4948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6752" y="3167539"/>
            <a:ext cx="2474119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Efficient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0206752" y="3595449"/>
            <a:ext cx="3730943" cy="9497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streamlines project management processes, improving efficiency and productivity.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06" y="5455563"/>
            <a:ext cx="494824" cy="4948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79106" y="6148268"/>
            <a:ext cx="2474119" cy="309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Collaborative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179106" y="6576179"/>
            <a:ext cx="3730823" cy="9497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Hub fosters collaboration among team members, facilitating seamless communication and knowledge sharing.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831</Words>
  <Application>Microsoft Office PowerPoint</Application>
  <PresentationFormat>Custom</PresentationFormat>
  <Paragraphs>106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DM Sans</vt:lpstr>
      <vt:lpstr>Times New Roman</vt:lpstr>
      <vt:lpstr>Arial</vt:lpstr>
      <vt:lpstr>Libre Baskerville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rashmi mishra</cp:lastModifiedBy>
  <cp:revision>4</cp:revision>
  <dcterms:created xsi:type="dcterms:W3CDTF">2024-09-25T14:07:00Z</dcterms:created>
  <dcterms:modified xsi:type="dcterms:W3CDTF">2024-11-13T16:30:56Z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B44CC8485F844075AF7207BAD39EB6BD_12</vt:lpwstr>
  </property>
  <property fmtid="{D5CDD505-2E9C-101B-9397-08002B2CF9AE}" pid="3" name="KSOProductBuildVer">
    <vt:lpwstr>1033-12.2.0.18165</vt:lpwstr>
  </property>
</Properties>
</file>